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8" r:id="rId3"/>
    <p:sldId id="280" r:id="rId4"/>
    <p:sldId id="283" r:id="rId5"/>
    <p:sldId id="285" r:id="rId6"/>
    <p:sldId id="284" r:id="rId7"/>
    <p:sldId id="286" r:id="rId8"/>
    <p:sldId id="287" r:id="rId9"/>
    <p:sldId id="294" r:id="rId10"/>
    <p:sldId id="295" r:id="rId11"/>
    <p:sldId id="290" r:id="rId12"/>
    <p:sldId id="291" r:id="rId13"/>
    <p:sldId id="292" r:id="rId14"/>
    <p:sldId id="293" r:id="rId15"/>
    <p:sldId id="289" r:id="rId16"/>
    <p:sldId id="278" r:id="rId17"/>
    <p:sldId id="279" r:id="rId18"/>
    <p:sldId id="282" r:id="rId19"/>
    <p:sldId id="281" r:id="rId20"/>
    <p:sldId id="262" r:id="rId21"/>
    <p:sldId id="263" r:id="rId22"/>
    <p:sldId id="264" r:id="rId23"/>
    <p:sldId id="268" r:id="rId24"/>
    <p:sldId id="257" r:id="rId25"/>
    <p:sldId id="266" r:id="rId26"/>
    <p:sldId id="269" r:id="rId27"/>
    <p:sldId id="270" r:id="rId28"/>
    <p:sldId id="267" r:id="rId29"/>
    <p:sldId id="274" r:id="rId30"/>
    <p:sldId id="272" r:id="rId31"/>
    <p:sldId id="271" r:id="rId32"/>
    <p:sldId id="273" r:id="rId33"/>
    <p:sldId id="259" r:id="rId34"/>
    <p:sldId id="276" r:id="rId35"/>
    <p:sldId id="275" r:id="rId36"/>
    <p:sldId id="265" r:id="rId37"/>
    <p:sldId id="258" r:id="rId38"/>
    <p:sldId id="277" r:id="rId39"/>
    <p:sldId id="260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1410" autoAdjust="0"/>
  </p:normalViewPr>
  <p:slideViewPr>
    <p:cSldViewPr>
      <p:cViewPr varScale="1">
        <p:scale>
          <a:sx n="33" d="100"/>
          <a:sy n="33" d="100"/>
        </p:scale>
        <p:origin x="-32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09003-1833-4E58-A10A-6CE7FE57651C}" type="datetimeFigureOut">
              <a:rPr lang="ru-RU" smtClean="0"/>
              <a:pPr/>
              <a:t>01.11.2011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766A-117C-4477-89D4-F8CFD455BC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09003-1833-4E58-A10A-6CE7FE57651C}" type="datetimeFigureOut">
              <a:rPr lang="ru-RU" smtClean="0"/>
              <a:pPr/>
              <a:t>01.11.2011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766A-117C-4477-89D4-F8CFD455BC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09003-1833-4E58-A10A-6CE7FE57651C}" type="datetimeFigureOut">
              <a:rPr lang="ru-RU" smtClean="0"/>
              <a:pPr/>
              <a:t>01.11.2011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766A-117C-4477-89D4-F8CFD455BC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09003-1833-4E58-A10A-6CE7FE57651C}" type="datetimeFigureOut">
              <a:rPr lang="ru-RU" smtClean="0"/>
              <a:pPr/>
              <a:t>01.11.2011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766A-117C-4477-89D4-F8CFD455BC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09003-1833-4E58-A10A-6CE7FE57651C}" type="datetimeFigureOut">
              <a:rPr lang="ru-RU" smtClean="0"/>
              <a:pPr/>
              <a:t>01.11.2011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766A-117C-4477-89D4-F8CFD455BC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09003-1833-4E58-A10A-6CE7FE57651C}" type="datetimeFigureOut">
              <a:rPr lang="ru-RU" smtClean="0"/>
              <a:pPr/>
              <a:t>01.11.2011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766A-117C-4477-89D4-F8CFD455BC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09003-1833-4E58-A10A-6CE7FE57651C}" type="datetimeFigureOut">
              <a:rPr lang="ru-RU" smtClean="0"/>
              <a:pPr/>
              <a:t>01.11.2011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766A-117C-4477-89D4-F8CFD455BC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09003-1833-4E58-A10A-6CE7FE57651C}" type="datetimeFigureOut">
              <a:rPr lang="ru-RU" smtClean="0"/>
              <a:pPr/>
              <a:t>01.11.2011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766A-117C-4477-89D4-F8CFD455BC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09003-1833-4E58-A10A-6CE7FE57651C}" type="datetimeFigureOut">
              <a:rPr lang="ru-RU" smtClean="0"/>
              <a:pPr/>
              <a:t>01.11.2011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766A-117C-4477-89D4-F8CFD455BC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09003-1833-4E58-A10A-6CE7FE57651C}" type="datetimeFigureOut">
              <a:rPr lang="ru-RU" smtClean="0"/>
              <a:pPr/>
              <a:t>01.11.2011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766A-117C-4477-89D4-F8CFD455BC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09003-1833-4E58-A10A-6CE7FE57651C}" type="datetimeFigureOut">
              <a:rPr lang="ru-RU" smtClean="0"/>
              <a:pPr/>
              <a:t>01.11.2011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766A-117C-4477-89D4-F8CFD455BC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09003-1833-4E58-A10A-6CE7FE57651C}" type="datetimeFigureOut">
              <a:rPr lang="ru-RU" smtClean="0"/>
              <a:pPr/>
              <a:t>01.11.2011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5766A-117C-4477-89D4-F8CFD455BC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slide" Target="slide24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52;.&#1043;.%20&#1056;&#1077;&#1095;&#1082;&#1072;&#1083;&#1086;&#1074;&#1072;.%20&#1051;&#1080;&#1090;&#1077;&#1088;&#1072;&#1090;&#1091;&#1088;&#1085;&#1086;&#1077;%20&#1095;&#1090;&#1077;&#1085;&#1080;&#1077;%202%20&#1082;&#1083;\kornej_chukovskij_-_fedorino_gore.mp3" TargetMode="Externa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.xml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50019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Система  работы со слабоуспевающими учащимися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786058"/>
            <a:ext cx="2857520" cy="257176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Мельникова Елена Георгиевна </a:t>
            </a:r>
            <a:r>
              <a:rPr lang="ru-RU" i="1" dirty="0" smtClean="0">
                <a:solidFill>
                  <a:srgbClr val="002060"/>
                </a:solidFill>
              </a:rPr>
              <a:t>Учитель начальных классов  МОСШ №14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Елена\Desktop\ФОТКИ с телефона\DSC003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143116"/>
            <a:ext cx="5500726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07156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Виды  работ   со   слабоуспевающими  учениками </a:t>
            </a: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643050"/>
            <a:ext cx="8643998" cy="4929222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- Карточки </a:t>
            </a:r>
            <a:r>
              <a:rPr lang="ru-RU" b="1" dirty="0" smtClean="0">
                <a:solidFill>
                  <a:srgbClr val="002060"/>
                </a:solidFill>
              </a:rPr>
              <a:t>для индивидуальной  работы .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- Задания </a:t>
            </a:r>
            <a:r>
              <a:rPr lang="ru-RU" b="1" dirty="0" smtClean="0">
                <a:solidFill>
                  <a:srgbClr val="002060"/>
                </a:solidFill>
              </a:rPr>
              <a:t>с выбором ответа.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-Деформированные </a:t>
            </a:r>
            <a:r>
              <a:rPr lang="ru-RU" b="1" dirty="0" smtClean="0">
                <a:solidFill>
                  <a:srgbClr val="002060"/>
                </a:solidFill>
              </a:rPr>
              <a:t>задания. 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-Перфокарты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-Карточки – тренажеры, карточки-информаторы,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карточки-с </a:t>
            </a:r>
            <a:r>
              <a:rPr lang="ru-RU" b="1" dirty="0" smtClean="0">
                <a:solidFill>
                  <a:srgbClr val="002060"/>
                </a:solidFill>
              </a:rPr>
              <a:t>образцами </a:t>
            </a:r>
            <a:r>
              <a:rPr lang="ru-RU" b="1" dirty="0" smtClean="0">
                <a:solidFill>
                  <a:srgbClr val="002060"/>
                </a:solidFill>
              </a:rPr>
              <a:t>решения</a:t>
            </a:r>
            <a:r>
              <a:rPr lang="ru-RU" b="1" dirty="0" smtClean="0">
                <a:solidFill>
                  <a:srgbClr val="002060"/>
                </a:solidFill>
              </a:rPr>
              <a:t>,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карточки-конспекты.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-Творческие </a:t>
            </a:r>
            <a:r>
              <a:rPr lang="ru-RU" b="1" dirty="0" smtClean="0">
                <a:solidFill>
                  <a:srgbClr val="002060"/>
                </a:solidFill>
              </a:rPr>
              <a:t>задания. 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9288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Упражнения, направленные на развитие мышления, памяти и внимания.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285992"/>
            <a:ext cx="8572560" cy="428628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Упражнение "Самое главное«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Упражнение "Моментальное фото"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Упражнение "Лучший вопрос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Упражнение "Пересказ по кругу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57163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Напиши непроизносимые согласные, безударные гласные и</a:t>
            </a:r>
            <a:br>
              <a:rPr lang="ru-RU" b="1" dirty="0" smtClean="0"/>
            </a:br>
            <a:r>
              <a:rPr lang="ru-RU" b="1" dirty="0" smtClean="0"/>
              <a:t>парные по глухости–звонкости согласные в словах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3214686"/>
            <a:ext cx="6400800" cy="292418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У косули маленькие ро...ки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И б...льшие грус...ные глаза,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Верба клонит к ней св...и сере...ки,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Серебрит копы...ца ей р...са.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571480"/>
            <a:ext cx="7772400" cy="2028838"/>
          </a:xfrm>
        </p:spPr>
        <p:txBody>
          <a:bodyPr/>
          <a:lstStyle/>
          <a:p>
            <a:r>
              <a:rPr lang="ru-RU" b="1" dirty="0" smtClean="0"/>
              <a:t>Зачеркни лишнее слово, напиши пропущенные буквы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2928934"/>
            <a:ext cx="6400800" cy="307183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Н...ра, норка, н...рный, нырять.</a:t>
            </a:r>
          </a:p>
          <a:p>
            <a:r>
              <a:rPr lang="ru-RU" sz="4000" b="1" dirty="0" smtClean="0">
                <a:solidFill>
                  <a:srgbClr val="002060"/>
                </a:solidFill>
              </a:rPr>
              <a:t>Стр...на, страны, странный, страноведение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714511"/>
          </a:xfrm>
        </p:spPr>
        <p:txBody>
          <a:bodyPr/>
          <a:lstStyle/>
          <a:p>
            <a:r>
              <a:rPr lang="ru-RU" b="1" dirty="0" smtClean="0"/>
              <a:t>Восстанови правило проверки непроизносимой согласной.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857364"/>
            <a:ext cx="8572560" cy="471490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Чтобы проверить написание слов, имеющих в корне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группу согласных, надо..................... слово или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подобрать ........................... слово так, чтобы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после непроизносимого согласного стоял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................................................................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серДце – серДЕчный, радосТный – радосТь, звезДный – звезДА.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011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Занимательные   задания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000108"/>
            <a:ext cx="8572560" cy="524034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ru-RU" sz="3900" b="1" dirty="0" smtClean="0"/>
              <a:t>1.По двум словам отгадай загадку. </a:t>
            </a:r>
          </a:p>
          <a:p>
            <a:pPr eaLnBrk="1" hangingPunct="1">
              <a:buFontTx/>
              <a:buNone/>
            </a:pPr>
            <a:r>
              <a:rPr lang="ru-RU" sz="3900" dirty="0" smtClean="0"/>
              <a:t>Коса-камень                     шило-мешок</a:t>
            </a:r>
          </a:p>
          <a:p>
            <a:pPr eaLnBrk="1" hangingPunct="1">
              <a:buFontTx/>
              <a:buNone/>
            </a:pPr>
            <a:r>
              <a:rPr lang="ru-RU" sz="3900" dirty="0" smtClean="0"/>
              <a:t>Язык-дело                         труд – лень</a:t>
            </a:r>
          </a:p>
          <a:p>
            <a:pPr eaLnBrk="1" hangingPunct="1">
              <a:buFontTx/>
              <a:buNone/>
            </a:pPr>
            <a:r>
              <a:rPr lang="ru-RU" sz="3900" dirty="0" smtClean="0"/>
              <a:t>Дело – мастер                   лес – дрова</a:t>
            </a:r>
          </a:p>
          <a:p>
            <a:pPr eaLnBrk="1" hangingPunct="1">
              <a:buFontTx/>
              <a:buNone/>
            </a:pPr>
            <a:endParaRPr lang="ru-RU" sz="2400" dirty="0" smtClean="0"/>
          </a:p>
          <a:p>
            <a:pPr eaLnBrk="1" hangingPunct="1">
              <a:buFontTx/>
              <a:buNone/>
            </a:pPr>
            <a:r>
              <a:rPr lang="ru-RU" sz="3900" b="1" dirty="0" smtClean="0"/>
              <a:t>2.Подскажи голосок.</a:t>
            </a:r>
          </a:p>
          <a:p>
            <a:pPr eaLnBrk="1" hangingPunct="1">
              <a:buFontTx/>
              <a:buNone/>
            </a:pPr>
            <a:r>
              <a:rPr lang="ru-RU" sz="3900" dirty="0" smtClean="0"/>
              <a:t>Кошка-(мяу)                    корова – (му)</a:t>
            </a:r>
          </a:p>
          <a:p>
            <a:pPr eaLnBrk="1" hangingPunct="1">
              <a:buFontTx/>
              <a:buNone/>
            </a:pPr>
            <a:r>
              <a:rPr lang="ru-RU" sz="3900" dirty="0" smtClean="0"/>
              <a:t>Ворона-(кар)                   лягушка- (ква)</a:t>
            </a:r>
          </a:p>
          <a:p>
            <a:pPr eaLnBrk="1" hangingPunct="1">
              <a:buFontTx/>
              <a:buNone/>
            </a:pPr>
            <a:r>
              <a:rPr lang="ru-RU" sz="3900" dirty="0" smtClean="0"/>
              <a:t>Коза- (ме)                        собака – (гав)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000500" y="4000500"/>
            <a:ext cx="4714875" cy="2571750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Зовём мы зимнею порой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ДЕКАБРЬ, ЯНВАРЬ,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           ФЕВРАЛЬ,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Когда снежинок белый рой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Летит куда-то вдаль.</a:t>
            </a:r>
          </a:p>
        </p:txBody>
      </p:sp>
      <p:pic>
        <p:nvPicPr>
          <p:cNvPr id="2056" name="Picture 8" descr="D:\анимашки\анимашки\картины\7602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188" y="1884363"/>
            <a:ext cx="3725862" cy="484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9" descr="D:\анимашки\анимашки\оформляшки\prir9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88" y="3286125"/>
            <a:ext cx="323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0" descr="D:\анимашки\анимашки\оформляшки\prir9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0075" y="3276600"/>
            <a:ext cx="323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1" descr="D:\анимашки\анимашки\оформляшки\prir9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63" y="142875"/>
            <a:ext cx="5715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2" descr="D:\анимашки\анимашки\оформляшки\zvz1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86750" y="3714750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3" descr="D:\анимашки\анимашки\оформляшки\zvz1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13" y="235743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4" descr="D:\анимашки\анимашки\оформляшки\zvz1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5" y="1643063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5" descr="D:\анимашки\анимашки\оформляшки\zvz1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857250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6" descr="D:\анимашки\анимашки\оформляшки\zvz1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29625" y="0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7" descr="D:\анимашки\анимашки\оформляшки\prir95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71938" y="1071563"/>
            <a:ext cx="523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8" descr="D:\анимашки\анимашки\оформляшки\prir95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0" y="214313"/>
            <a:ext cx="523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9" descr="D:\анимашки\анимашки\оформляшки\prir95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3" y="285750"/>
            <a:ext cx="523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20" descr="D:\анимашки\анимашки\оформляшки\prir95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14938" y="2214563"/>
            <a:ext cx="523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21" descr="D:\анимашки\анимашки\картины\78095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99163" y="238125"/>
            <a:ext cx="2968625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~PP2206.WAV">
            <a:hlinkClick r:id="" action="ppaction://media"/>
          </p:cNvPr>
          <p:cNvPicPr>
            <a:picLocks noRot="1" noChangeAspect="1"/>
          </p:cNvPicPr>
          <p:nvPr>
            <a:wavAudioFile r:embed="rId1" name="~PP2206.WAV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8670925" y="63849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7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Прямоугольник 1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5563" y="96838"/>
            <a:ext cx="3195638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357188" y="5000625"/>
            <a:ext cx="36131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На проталинке лесной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Огонёк горит весной.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Огонёк несмелый,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Как снежинка, белый.</a:t>
            </a:r>
          </a:p>
        </p:txBody>
      </p:sp>
      <p:sp>
        <p:nvSpPr>
          <p:cNvPr id="4" name="Пятно 2 3"/>
          <p:cNvSpPr/>
          <p:nvPr/>
        </p:nvSpPr>
        <p:spPr>
          <a:xfrm>
            <a:off x="4140200" y="4292600"/>
            <a:ext cx="4718050" cy="2351088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4932363" y="5157788"/>
            <a:ext cx="29019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Calibri" pitchFamily="34" charset="0"/>
              </a:rPr>
              <a:t>подснежник</a:t>
            </a:r>
          </a:p>
        </p:txBody>
      </p:sp>
      <p:pic>
        <p:nvPicPr>
          <p:cNvPr id="22530" name="Picture 2" descr="C:\Users\Helen\Desktop\календарь\0_47e7_f7f99606_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92438" y="469900"/>
            <a:ext cx="5827712" cy="38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C:\Users\Helen\Desktop\календарь\2427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9900" y="1566863"/>
            <a:ext cx="2279650" cy="322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~PP834.WAV">
            <a:hlinkClick r:id="" action="ppaction://media"/>
          </p:cNvPr>
          <p:cNvPicPr>
            <a:picLocks noRot="1" noChangeAspect="1"/>
          </p:cNvPicPr>
          <p:nvPr>
            <a:wavAudioFile r:embed="rId2" name="~PP834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670925" y="63849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49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66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14300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Система работы со слабоуспевающими </a:t>
            </a:r>
            <a:r>
              <a:rPr lang="ru-RU" b="1" dirty="0" smtClean="0"/>
              <a:t> </a:t>
            </a:r>
            <a:r>
              <a:rPr lang="ru-RU" b="1" dirty="0" smtClean="0"/>
              <a:t>учащимися</a:t>
            </a: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714488"/>
            <a:ext cx="9144000" cy="514351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Формирование положительного </a:t>
            </a:r>
            <a:r>
              <a:rPr lang="ru-RU" b="1" dirty="0" smtClean="0">
                <a:solidFill>
                  <a:srgbClr val="002060"/>
                </a:solidFill>
              </a:rPr>
              <a:t>отношения к </a:t>
            </a:r>
            <a:r>
              <a:rPr lang="ru-RU" b="1" dirty="0" smtClean="0">
                <a:solidFill>
                  <a:srgbClr val="002060"/>
                </a:solidFill>
              </a:rPr>
              <a:t>учению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Оказание </a:t>
            </a:r>
            <a:r>
              <a:rPr lang="ru-RU" b="1" dirty="0" smtClean="0">
                <a:solidFill>
                  <a:srgbClr val="002060"/>
                </a:solidFill>
              </a:rPr>
              <a:t>индивидуальной помощи  ученику на уроке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Поддержание интереса при изложении нового материала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Самостоятельная работа учащихся на уроке.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Организация самостоятельной работы вне класса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Профилактика неуспеваемости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Стимулирование самостоятельных действий слабоуспевающих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"/>
          <p:cNvSpPr txBox="1">
            <a:spLocks/>
          </p:cNvSpPr>
          <p:nvPr/>
        </p:nvSpPr>
        <p:spPr>
          <a:xfrm>
            <a:off x="5072066" y="3000372"/>
            <a:ext cx="2214563" cy="428625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prstClr val="black"/>
                </a:solidFill>
                <a:latin typeface="+mn-lt"/>
              </a:rPr>
              <a:t>«Тараканище»</a:t>
            </a:r>
            <a:endParaRPr lang="ru-RU" sz="24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500563" y="1268413"/>
            <a:ext cx="321468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000" dirty="0">
                <a:solidFill>
                  <a:srgbClr val="000000"/>
                </a:solidFill>
                <a:latin typeface="Century Schoolbook" pitchFamily="18" charset="0"/>
              </a:rPr>
              <a:t>Только вдруг из – за кусточка</a:t>
            </a:r>
            <a:br>
              <a:rPr lang="ru-RU" sz="2000" dirty="0">
                <a:solidFill>
                  <a:srgbClr val="000000"/>
                </a:solidFill>
                <a:latin typeface="Century Schoolbook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Century Schoolbook" pitchFamily="18" charset="0"/>
              </a:rPr>
              <a:t>Из-за синего лесочка,</a:t>
            </a:r>
            <a:br>
              <a:rPr lang="ru-RU" sz="2000" dirty="0">
                <a:solidFill>
                  <a:srgbClr val="000000"/>
                </a:solidFill>
                <a:latin typeface="Century Schoolbook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Century Schoolbook" pitchFamily="18" charset="0"/>
              </a:rPr>
              <a:t>Из далёких из полей</a:t>
            </a:r>
            <a:br>
              <a:rPr lang="ru-RU" sz="2000" dirty="0">
                <a:solidFill>
                  <a:srgbClr val="000000"/>
                </a:solidFill>
                <a:latin typeface="Century Schoolbook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Century Schoolbook" pitchFamily="18" charset="0"/>
              </a:rPr>
              <a:t>Прилетает…</a:t>
            </a:r>
            <a:endParaRPr lang="ru-RU" sz="2000" dirty="0">
              <a:latin typeface="Century Schoolbook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500438"/>
            <a:ext cx="2214563" cy="3071811"/>
          </a:xfrm>
          <a:prstGeom prst="rect">
            <a:avLst/>
          </a:prstGeom>
          <a:noFill/>
          <a:ln w="349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500034" y="285729"/>
            <a:ext cx="828680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Вспомни, какими словами оканчивается строчка, и назови сказку.</a:t>
            </a:r>
            <a:r>
              <a:rPr lang="ru-RU" sz="2000" b="1" dirty="0">
                <a:ln w="11430"/>
                <a:gradFill>
                  <a:gsLst>
                    <a:gs pos="0">
                      <a:srgbClr val="777C84">
                        <a:tint val="90000"/>
                        <a:satMod val="120000"/>
                      </a:srgbClr>
                    </a:gs>
                    <a:gs pos="25000">
                      <a:srgbClr val="777C84">
                        <a:tint val="93000"/>
                        <a:satMod val="120000"/>
                      </a:srgbClr>
                    </a:gs>
                    <a:gs pos="50000">
                      <a:srgbClr val="777C84">
                        <a:shade val="89000"/>
                        <a:satMod val="110000"/>
                      </a:srgbClr>
                    </a:gs>
                    <a:gs pos="75000">
                      <a:srgbClr val="777C84">
                        <a:tint val="93000"/>
                        <a:satMod val="120000"/>
                      </a:srgbClr>
                    </a:gs>
                    <a:gs pos="100000">
                      <a:srgbClr val="777C84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/>
            </a:r>
            <a:br>
              <a:rPr lang="ru-RU" sz="2000" b="1" dirty="0">
                <a:ln w="11430"/>
                <a:gradFill>
                  <a:gsLst>
                    <a:gs pos="0">
                      <a:srgbClr val="777C84">
                        <a:tint val="90000"/>
                        <a:satMod val="120000"/>
                      </a:srgbClr>
                    </a:gs>
                    <a:gs pos="25000">
                      <a:srgbClr val="777C84">
                        <a:tint val="93000"/>
                        <a:satMod val="120000"/>
                      </a:srgbClr>
                    </a:gs>
                    <a:gs pos="50000">
                      <a:srgbClr val="777C84">
                        <a:shade val="89000"/>
                        <a:satMod val="110000"/>
                      </a:srgbClr>
                    </a:gs>
                    <a:gs pos="75000">
                      <a:srgbClr val="777C84">
                        <a:tint val="93000"/>
                        <a:satMod val="120000"/>
                      </a:srgbClr>
                    </a:gs>
                    <a:gs pos="100000">
                      <a:srgbClr val="777C84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</a:br>
            <a:endParaRPr lang="ru-RU" sz="2000" b="1" dirty="0">
              <a:ln w="11430"/>
              <a:gradFill>
                <a:gsLst>
                  <a:gs pos="0">
                    <a:srgbClr val="777C84">
                      <a:tint val="90000"/>
                      <a:satMod val="120000"/>
                    </a:srgbClr>
                  </a:gs>
                  <a:gs pos="25000">
                    <a:srgbClr val="777C84">
                      <a:tint val="93000"/>
                      <a:satMod val="120000"/>
                    </a:srgbClr>
                  </a:gs>
                  <a:gs pos="50000">
                    <a:srgbClr val="777C84">
                      <a:shade val="89000"/>
                      <a:satMod val="110000"/>
                    </a:srgbClr>
                  </a:gs>
                  <a:gs pos="75000">
                    <a:srgbClr val="777C84">
                      <a:tint val="93000"/>
                      <a:satMod val="120000"/>
                    </a:srgbClr>
                  </a:gs>
                  <a:gs pos="100000">
                    <a:srgbClr val="777C84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428999"/>
            <a:ext cx="2592388" cy="307183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468313" y="1412875"/>
            <a:ext cx="22320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Century Schoolbook" pitchFamily="18" charset="0"/>
              </a:rPr>
              <a:t>Свинки замяукали – мяу – мяу,</a:t>
            </a:r>
            <a:br>
              <a:rPr lang="ru-RU" sz="2400" dirty="0">
                <a:solidFill>
                  <a:srgbClr val="000000"/>
                </a:solidFill>
                <a:latin typeface="Century Schoolbook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Century Schoolbook" pitchFamily="18" charset="0"/>
              </a:rPr>
              <a:t>Кошечки…</a:t>
            </a: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684212" y="3000372"/>
            <a:ext cx="20303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</a:rPr>
              <a:t>«Путаница»</a:t>
            </a:r>
          </a:p>
        </p:txBody>
      </p:sp>
      <p:sp>
        <p:nvSpPr>
          <p:cNvPr id="28694" name="AutoShape 2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165850"/>
            <a:ext cx="538163" cy="5381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28686" grpId="0"/>
      <p:bldP spid="2868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/>
          <a:srcRect l="3030"/>
          <a:stretch>
            <a:fillRect/>
          </a:stretch>
        </p:blipFill>
        <p:spPr bwMode="auto">
          <a:xfrm>
            <a:off x="214282" y="1071546"/>
            <a:ext cx="4321207" cy="500066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7354" name="kornej_chukovskij_-_fedorino_gor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79388" y="5976938"/>
            <a:ext cx="865187" cy="881062"/>
          </a:xfrm>
          <a:prstGeom prst="rect">
            <a:avLst/>
          </a:prstGeom>
          <a:noFill/>
        </p:spPr>
      </p:pic>
      <p:sp>
        <p:nvSpPr>
          <p:cNvPr id="57358" name="Rectangle 14"/>
          <p:cNvSpPr>
            <a:spLocks noGrp="1" noRot="1" noChangeArrowheads="1"/>
          </p:cNvSpPr>
          <p:nvPr>
            <p:ph type="title"/>
          </p:nvPr>
        </p:nvSpPr>
        <p:spPr>
          <a:xfrm>
            <a:off x="500034" y="285728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6000"/>
                </a:solidFill>
              </a:rPr>
              <a:t>Как вы думаете? </a:t>
            </a:r>
          </a:p>
        </p:txBody>
      </p:sp>
      <p:sp>
        <p:nvSpPr>
          <p:cNvPr id="57359" name="Rectangle 15"/>
          <p:cNvSpPr>
            <a:spLocks noGrp="1" noChangeArrowheads="1"/>
          </p:cNvSpPr>
          <p:nvPr>
            <p:ph idx="1"/>
          </p:nvPr>
        </p:nvSpPr>
        <p:spPr>
          <a:xfrm>
            <a:off x="5435600" y="1857364"/>
            <a:ext cx="3178175" cy="335758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C06000"/>
                </a:solidFill>
              </a:rPr>
              <a:t>Какое</a:t>
            </a:r>
          </a:p>
          <a:p>
            <a:pPr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C06000"/>
                </a:solidFill>
              </a:rPr>
              <a:t>настроение </a:t>
            </a:r>
            <a:r>
              <a:rPr lang="ru-RU" sz="4000" b="1" dirty="0">
                <a:solidFill>
                  <a:srgbClr val="C06000"/>
                </a:solidFill>
              </a:rPr>
              <a:t>у </a:t>
            </a:r>
            <a:endParaRPr lang="ru-RU" sz="4000" b="1" dirty="0" smtClean="0">
              <a:solidFill>
                <a:srgbClr val="C06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C06000"/>
                </a:solidFill>
              </a:rPr>
              <a:t>убежавших </a:t>
            </a:r>
          </a:p>
          <a:p>
            <a:pPr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C06000"/>
                </a:solidFill>
              </a:rPr>
              <a:t>вещей</a:t>
            </a:r>
            <a:r>
              <a:rPr lang="ru-RU" sz="4000" b="1" dirty="0">
                <a:solidFill>
                  <a:srgbClr val="C06000"/>
                </a:solidFill>
              </a:rPr>
              <a:t>?</a:t>
            </a:r>
          </a:p>
        </p:txBody>
      </p:sp>
      <p:pic>
        <p:nvPicPr>
          <p:cNvPr id="57360" name="Picture 16" descr="MCj0437583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68" y="928670"/>
            <a:ext cx="1152525" cy="858838"/>
          </a:xfrm>
          <a:prstGeom prst="rect">
            <a:avLst/>
          </a:prstGeom>
          <a:noFill/>
        </p:spPr>
      </p:pic>
      <p:pic>
        <p:nvPicPr>
          <p:cNvPr id="57361" name="Picture 17" descr="MCj0437563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72396" y="4572008"/>
            <a:ext cx="955675" cy="976313"/>
          </a:xfrm>
          <a:prstGeom prst="rect">
            <a:avLst/>
          </a:prstGeom>
          <a:noFill/>
        </p:spPr>
      </p:pic>
      <p:sp>
        <p:nvSpPr>
          <p:cNvPr id="57367" name="WordArt 23"/>
          <p:cNvSpPr>
            <a:spLocks noChangeArrowheads="1" noChangeShapeType="1" noTextEdit="1"/>
          </p:cNvSpPr>
          <p:nvPr/>
        </p:nvSpPr>
        <p:spPr bwMode="auto">
          <a:xfrm>
            <a:off x="1285852" y="6143644"/>
            <a:ext cx="6192837" cy="5000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Прослушаем сказку в исполнении автора</a:t>
            </a:r>
          </a:p>
        </p:txBody>
      </p:sp>
      <p:sp>
        <p:nvSpPr>
          <p:cNvPr id="57368" name="AutoShape 24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237288"/>
            <a:ext cx="466725" cy="53975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7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08903" fill="hold"/>
                                        <p:tgtEl>
                                          <p:spTgt spid="573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54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35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-100013"/>
            <a:ext cx="8229600" cy="1143001"/>
          </a:xfrm>
        </p:spPr>
        <p:txBody>
          <a:bodyPr/>
          <a:lstStyle/>
          <a:p>
            <a:r>
              <a:rPr lang="ru-RU" b="1" dirty="0">
                <a:solidFill>
                  <a:srgbClr val="C06000"/>
                </a:solidFill>
              </a:rPr>
              <a:t>Словарная работа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836613"/>
            <a:ext cx="8229600" cy="56165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dirty="0">
                <a:solidFill>
                  <a:srgbClr val="C06000"/>
                </a:solidFill>
                <a:latin typeface="Tekton Pro" pitchFamily="34" charset="0"/>
              </a:rPr>
              <a:t>Корыто</a:t>
            </a:r>
            <a:r>
              <a:rPr lang="ru-RU" sz="2800" dirty="0">
                <a:latin typeface="Tekton Pro" pitchFamily="34" charset="0"/>
              </a:rPr>
              <a:t> – </a:t>
            </a:r>
            <a:r>
              <a:rPr lang="ru-RU" sz="2000" dirty="0">
                <a:latin typeface="Tekton Pro" pitchFamily="34" charset="0"/>
              </a:rPr>
              <a:t>сосуд из выдолбленного бревна для стирки белья или других домашних надобностей.</a:t>
            </a:r>
            <a:endParaRPr lang="ru-RU" sz="2800" dirty="0">
              <a:latin typeface="Tekton Pro" pitchFamily="34" charset="0"/>
            </a:endParaRPr>
          </a:p>
          <a:p>
            <a:pPr>
              <a:lnSpc>
                <a:spcPct val="90000"/>
              </a:lnSpc>
            </a:pPr>
            <a:endParaRPr lang="ru-RU" sz="2800" dirty="0">
              <a:latin typeface="Tekton Pro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2800" dirty="0">
                <a:solidFill>
                  <a:srgbClr val="C06000"/>
                </a:solidFill>
                <a:latin typeface="Tekton Pro" pitchFamily="34" charset="0"/>
              </a:rPr>
              <a:t>Кочерга</a:t>
            </a:r>
            <a:r>
              <a:rPr lang="ru-RU" sz="2800" dirty="0">
                <a:latin typeface="Tekton Pro" pitchFamily="34" charset="0"/>
              </a:rPr>
              <a:t> – </a:t>
            </a:r>
            <a:r>
              <a:rPr lang="ru-RU" sz="2000" dirty="0">
                <a:latin typeface="Tekton Pro" pitchFamily="34" charset="0"/>
              </a:rPr>
              <a:t>толстый железный прут с загнутым концом для помешивания топлива в печи.</a:t>
            </a:r>
            <a:endParaRPr lang="ru-RU" sz="2800" dirty="0">
              <a:latin typeface="Tekton Pro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800" dirty="0">
              <a:latin typeface="Tekton Pro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2800" dirty="0">
                <a:solidFill>
                  <a:srgbClr val="C06000"/>
                </a:solidFill>
                <a:latin typeface="Tekton Pro" pitchFamily="34" charset="0"/>
              </a:rPr>
              <a:t>Кадушка</a:t>
            </a:r>
            <a:r>
              <a:rPr lang="ru-RU" sz="2800" dirty="0">
                <a:latin typeface="Tekton Pro" pitchFamily="34" charset="0"/>
              </a:rPr>
              <a:t> – </a:t>
            </a:r>
            <a:r>
              <a:rPr lang="ru-RU" sz="2000" dirty="0">
                <a:latin typeface="Tekton Pro" pitchFamily="34" charset="0"/>
              </a:rPr>
              <a:t>небольшая бочка с прямыми боками из дерева с одним днищем.</a:t>
            </a:r>
            <a:endParaRPr lang="ru-RU" sz="2800" dirty="0">
              <a:latin typeface="Tekton Pro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800" dirty="0">
              <a:latin typeface="Tekton Pro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2800" dirty="0">
                <a:solidFill>
                  <a:srgbClr val="C06000"/>
                </a:solidFill>
                <a:latin typeface="Tekton Pro" pitchFamily="34" charset="0"/>
              </a:rPr>
              <a:t>Ушат</a:t>
            </a:r>
            <a:r>
              <a:rPr lang="ru-RU" sz="2800" dirty="0">
                <a:latin typeface="Tekton Pro" pitchFamily="34" charset="0"/>
              </a:rPr>
              <a:t> – </a:t>
            </a:r>
            <a:r>
              <a:rPr lang="ru-RU" sz="2400" dirty="0">
                <a:latin typeface="Tekton Pro" pitchFamily="34" charset="0"/>
              </a:rPr>
              <a:t>небольшая кадка с ушами-ручками.</a:t>
            </a:r>
          </a:p>
          <a:p>
            <a:pPr>
              <a:lnSpc>
                <a:spcPct val="90000"/>
              </a:lnSpc>
            </a:pPr>
            <a:r>
              <a:rPr lang="ru-RU" sz="2800" dirty="0">
                <a:solidFill>
                  <a:srgbClr val="C06000"/>
                </a:solidFill>
                <a:latin typeface="Tekton Pro" pitchFamily="34" charset="0"/>
              </a:rPr>
              <a:t>Сиротки – </a:t>
            </a:r>
            <a:r>
              <a:rPr lang="ru-RU" sz="2400" dirty="0">
                <a:latin typeface="Tekton Pro" pitchFamily="34" charset="0"/>
              </a:rPr>
              <a:t>бедные, несчастные.</a:t>
            </a:r>
          </a:p>
          <a:p>
            <a:pPr>
              <a:lnSpc>
                <a:spcPct val="90000"/>
              </a:lnSpc>
            </a:pPr>
            <a:r>
              <a:rPr lang="ru-RU" sz="2800" dirty="0">
                <a:solidFill>
                  <a:srgbClr val="C06000"/>
                </a:solidFill>
                <a:latin typeface="Tekton Pro" pitchFamily="34" charset="0"/>
              </a:rPr>
              <a:t>Скалка</a:t>
            </a:r>
            <a:r>
              <a:rPr lang="ru-RU" sz="2400" dirty="0">
                <a:solidFill>
                  <a:srgbClr val="C06000"/>
                </a:solidFill>
                <a:latin typeface="Tekton Pro" pitchFamily="34" charset="0"/>
              </a:rPr>
              <a:t> – </a:t>
            </a:r>
            <a:r>
              <a:rPr lang="ru-RU" sz="2400" dirty="0">
                <a:latin typeface="Tekton Pro" pitchFamily="34" charset="0"/>
              </a:rPr>
              <a:t>деревянный валик.</a:t>
            </a:r>
          </a:p>
          <a:p>
            <a:pPr>
              <a:lnSpc>
                <a:spcPct val="90000"/>
              </a:lnSpc>
            </a:pPr>
            <a:r>
              <a:rPr lang="ru-RU" sz="2800" dirty="0">
                <a:solidFill>
                  <a:srgbClr val="C06000"/>
                </a:solidFill>
                <a:latin typeface="Tekton Pro" pitchFamily="34" charset="0"/>
              </a:rPr>
              <a:t>Ковыляет</a:t>
            </a:r>
            <a:r>
              <a:rPr lang="ru-RU" sz="2400" dirty="0">
                <a:solidFill>
                  <a:srgbClr val="C06000"/>
                </a:solidFill>
                <a:latin typeface="Tekton Pro" pitchFamily="34" charset="0"/>
              </a:rPr>
              <a:t> – </a:t>
            </a:r>
            <a:r>
              <a:rPr lang="ru-RU" sz="2400" dirty="0">
                <a:latin typeface="Tekton Pro" pitchFamily="34" charset="0"/>
              </a:rPr>
              <a:t>хромает, идёт с трудом.</a:t>
            </a:r>
            <a:endParaRPr lang="ru-RU" sz="2400" dirty="0">
              <a:solidFill>
                <a:srgbClr val="C06000"/>
              </a:solidFill>
              <a:latin typeface="Tekton Pro" pitchFamily="34" charset="0"/>
            </a:endParaRPr>
          </a:p>
        </p:txBody>
      </p:sp>
      <p:sp>
        <p:nvSpPr>
          <p:cNvPr id="59401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165850"/>
            <a:ext cx="538162" cy="4667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4" name="Picture 10" descr="MCj0437563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1196975"/>
            <a:ext cx="1943100" cy="1984375"/>
          </a:xfrm>
          <a:prstGeom prst="rect">
            <a:avLst/>
          </a:prstGeom>
          <a:noFill/>
        </p:spPr>
      </p:pic>
      <p:pic>
        <p:nvPicPr>
          <p:cNvPr id="26636" name="Picture 12" descr="MCj0437583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1268413"/>
            <a:ext cx="2305050" cy="1716087"/>
          </a:xfrm>
          <a:prstGeom prst="rect">
            <a:avLst/>
          </a:prstGeom>
          <a:noFill/>
        </p:spPr>
      </p:pic>
      <p:sp>
        <p:nvSpPr>
          <p:cNvPr id="26637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755650" y="-171450"/>
            <a:ext cx="7772400" cy="1920875"/>
          </a:xfrm>
        </p:spPr>
        <p:txBody>
          <a:bodyPr/>
          <a:lstStyle/>
          <a:p>
            <a:r>
              <a:rPr lang="ru-RU" sz="2800" dirty="0">
                <a:solidFill>
                  <a:schemeClr val="hlink"/>
                </a:solidFill>
              </a:rPr>
              <a:t>Как изменилось настроение у всех героев сказки? Каким оно стало?</a:t>
            </a:r>
          </a:p>
        </p:txBody>
      </p:sp>
      <p:sp>
        <p:nvSpPr>
          <p:cNvPr id="26638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141663"/>
            <a:ext cx="7345363" cy="29511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b="1" dirty="0">
                <a:solidFill>
                  <a:schemeClr val="hlink"/>
                </a:solidFill>
              </a:rPr>
              <a:t>Расскажи:</a:t>
            </a:r>
          </a:p>
          <a:p>
            <a:pPr algn="l">
              <a:lnSpc>
                <a:spcPct val="90000"/>
              </a:lnSpc>
              <a:buFontTx/>
              <a:buNone/>
            </a:pPr>
            <a:r>
              <a:rPr lang="ru-RU" sz="2800" b="1" dirty="0">
                <a:solidFill>
                  <a:srgbClr val="C06000"/>
                </a:solidFill>
              </a:rPr>
              <a:t>- Мне больше всего удалось………</a:t>
            </a:r>
          </a:p>
          <a:p>
            <a:pPr algn="l">
              <a:lnSpc>
                <a:spcPct val="90000"/>
              </a:lnSpc>
              <a:buFontTx/>
              <a:buNone/>
            </a:pPr>
            <a:r>
              <a:rPr lang="ru-RU" sz="2800" b="1" dirty="0">
                <a:solidFill>
                  <a:srgbClr val="C06000"/>
                </a:solidFill>
              </a:rPr>
              <a:t>- За что ты можешь себя похвалить….</a:t>
            </a:r>
          </a:p>
          <a:p>
            <a:pPr algn="l">
              <a:lnSpc>
                <a:spcPct val="90000"/>
              </a:lnSpc>
              <a:buFontTx/>
              <a:buNone/>
            </a:pPr>
            <a:r>
              <a:rPr lang="ru-RU" sz="2800" b="1" dirty="0">
                <a:solidFill>
                  <a:srgbClr val="C06000"/>
                </a:solidFill>
              </a:rPr>
              <a:t>- За что ты можешь похвалить друга...</a:t>
            </a:r>
          </a:p>
          <a:p>
            <a:pPr algn="l">
              <a:lnSpc>
                <a:spcPct val="90000"/>
              </a:lnSpc>
              <a:buFontTx/>
              <a:buNone/>
            </a:pPr>
            <a:r>
              <a:rPr lang="ru-RU" sz="2800" b="1" dirty="0">
                <a:solidFill>
                  <a:srgbClr val="C06000"/>
                </a:solidFill>
              </a:rPr>
              <a:t>- За что ты можешь похвалить учителя…</a:t>
            </a:r>
          </a:p>
          <a:p>
            <a:pPr algn="l">
              <a:lnSpc>
                <a:spcPct val="90000"/>
              </a:lnSpc>
              <a:buFontTx/>
              <a:buNone/>
            </a:pPr>
            <a:r>
              <a:rPr lang="ru-RU" sz="2800" b="1" dirty="0">
                <a:solidFill>
                  <a:srgbClr val="C06000"/>
                </a:solidFill>
              </a:rPr>
              <a:t>- А нужен ли тебе этот урок и зачем…</a:t>
            </a:r>
          </a:p>
        </p:txBody>
      </p:sp>
      <p:sp>
        <p:nvSpPr>
          <p:cNvPr id="26642" name="AutoShape 1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6165850"/>
            <a:ext cx="539750" cy="5381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35732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428868"/>
            <a:ext cx="6400800" cy="32099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214414" y="1"/>
            <a:ext cx="7572428" cy="7858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sz="4000" dirty="0"/>
              <a:t>Составьте пословицу</a:t>
            </a:r>
          </a:p>
        </p:txBody>
      </p:sp>
      <p:sp>
        <p:nvSpPr>
          <p:cNvPr id="65542" name="Oval 6"/>
          <p:cNvSpPr>
            <a:spLocks noChangeArrowheads="1"/>
          </p:cNvSpPr>
          <p:nvPr/>
        </p:nvSpPr>
        <p:spPr bwMode="auto">
          <a:xfrm>
            <a:off x="1547813" y="4365625"/>
            <a:ext cx="2808287" cy="914400"/>
          </a:xfrm>
          <a:prstGeom prst="ellipse">
            <a:avLst/>
          </a:prstGeom>
          <a:solidFill>
            <a:srgbClr val="FFFF4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i="1" dirty="0">
              <a:latin typeface="Adobe Garamond Pro" pitchFamily="18" charset="0"/>
            </a:endParaRPr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2555875" y="4437063"/>
            <a:ext cx="9096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i="1" dirty="0"/>
              <a:t>Где</a:t>
            </a:r>
          </a:p>
        </p:txBody>
      </p:sp>
      <p:sp>
        <p:nvSpPr>
          <p:cNvPr id="65545" name="Oval 9"/>
          <p:cNvSpPr>
            <a:spLocks noChangeArrowheads="1"/>
          </p:cNvSpPr>
          <p:nvPr/>
        </p:nvSpPr>
        <p:spPr bwMode="auto">
          <a:xfrm>
            <a:off x="5435600" y="4292600"/>
            <a:ext cx="2808288" cy="914400"/>
          </a:xfrm>
          <a:prstGeom prst="ellipse">
            <a:avLst/>
          </a:prstGeom>
          <a:solidFill>
            <a:srgbClr val="B1FDBE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3200" b="1" i="1" dirty="0">
              <a:latin typeface="Adobe Garamond Pro" pitchFamily="18" charset="0"/>
            </a:endParaRPr>
          </a:p>
        </p:txBody>
      </p:sp>
      <p:sp>
        <p:nvSpPr>
          <p:cNvPr id="65546" name="Oval 10"/>
          <p:cNvSpPr>
            <a:spLocks noChangeArrowheads="1"/>
          </p:cNvSpPr>
          <p:nvPr/>
        </p:nvSpPr>
        <p:spPr bwMode="auto">
          <a:xfrm>
            <a:off x="323850" y="5661025"/>
            <a:ext cx="2808288" cy="914400"/>
          </a:xfrm>
          <a:prstGeom prst="ellipse">
            <a:avLst/>
          </a:prstGeom>
          <a:solidFill>
            <a:srgbClr val="F1A5B2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i="1" dirty="0">
              <a:latin typeface="Adobe Garamond Pro" pitchFamily="18" charset="0"/>
            </a:endParaRPr>
          </a:p>
        </p:txBody>
      </p:sp>
      <p:sp>
        <p:nvSpPr>
          <p:cNvPr id="65547" name="Oval 11"/>
          <p:cNvSpPr>
            <a:spLocks noChangeArrowheads="1"/>
          </p:cNvSpPr>
          <p:nvPr/>
        </p:nvSpPr>
        <p:spPr bwMode="auto">
          <a:xfrm>
            <a:off x="3851275" y="5734050"/>
            <a:ext cx="2808288" cy="914400"/>
          </a:xfrm>
          <a:prstGeom prst="ellipse">
            <a:avLst/>
          </a:prstGeom>
          <a:solidFill>
            <a:srgbClr val="DBC0EA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i="1" dirty="0">
              <a:latin typeface="Adobe Garamond Pro" pitchFamily="18" charset="0"/>
            </a:endParaRPr>
          </a:p>
        </p:txBody>
      </p:sp>
      <p:sp>
        <p:nvSpPr>
          <p:cNvPr id="65549" name="Text Box 13"/>
          <p:cNvSpPr txBox="1">
            <a:spLocks noChangeArrowheads="1"/>
          </p:cNvSpPr>
          <p:nvPr/>
        </p:nvSpPr>
        <p:spPr bwMode="auto">
          <a:xfrm>
            <a:off x="4356100" y="5876925"/>
            <a:ext cx="21193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i="1" dirty="0"/>
              <a:t>порядок -</a:t>
            </a:r>
          </a:p>
        </p:txBody>
      </p:sp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6300788" y="4437063"/>
            <a:ext cx="12969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i="1" dirty="0"/>
              <a:t>там  </a:t>
            </a:r>
          </a:p>
        </p:txBody>
      </p:sp>
      <p:sp>
        <p:nvSpPr>
          <p:cNvPr id="65551" name="Text Box 15"/>
          <p:cNvSpPr txBox="1">
            <a:spLocks noChangeArrowheads="1"/>
          </p:cNvSpPr>
          <p:nvPr/>
        </p:nvSpPr>
        <p:spPr bwMode="auto">
          <a:xfrm>
            <a:off x="1042988" y="5805488"/>
            <a:ext cx="13477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i="1" dirty="0"/>
              <a:t>удача</a:t>
            </a:r>
          </a:p>
        </p:txBody>
      </p:sp>
      <p:sp>
        <p:nvSpPr>
          <p:cNvPr id="65552" name="AutoShape 1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6165850"/>
            <a:ext cx="539750" cy="5381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327 -0.33588 " pathEditMode="relative" ptsTypes="AA">
                                      <p:cBhvr>
                                        <p:cTn id="6" dur="2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5.6211E-7 L -0.17326 -0.33588 " pathEditMode="relative" ptsTypes="AA">
                                      <p:cBhvr>
                                        <p:cTn id="8" dur="2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52672E-6 L -0.15764 -0.53505 " pathEditMode="relative" ptsTypes="AA">
                                      <p:cBhvr>
                                        <p:cTn id="12" dur="2000" fill="hold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-1.50359E-7 L -0.15747 -0.53528 " pathEditMode="relative" ptsTypes="AA">
                                      <p:cBhvr>
                                        <p:cTn id="14" dur="2000" fill="hold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67985E-7 L -0.11025 -0.30419 " pathEditMode="relative" ptsTypes="AA">
                                      <p:cBhvr>
                                        <p:cTn id="18" dur="2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32084E-6 L -0.11823 -0.30419 " pathEditMode="relative" ptsTypes="AA">
                                      <p:cBhvr>
                                        <p:cTn id="20" dur="20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5.25098E-7 L 0.68906 -0.5387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" y="-26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7.12468E-7 L 0.69028 -0.5352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" y="-2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2" grpId="0" animBg="1"/>
      <p:bldP spid="65544" grpId="0"/>
      <p:bldP spid="65545" grpId="0" animBg="1"/>
      <p:bldP spid="65546" grpId="0" animBg="1"/>
      <p:bldP spid="65547" grpId="0" animBg="1"/>
      <p:bldP spid="65549" grpId="0"/>
      <p:bldP spid="65550" grpId="0"/>
      <p:bldP spid="6555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Вставьте пропущенные буквы.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571612"/>
            <a:ext cx="8369329" cy="1571638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r>
              <a:rPr lang="ru-RU" sz="4300" b="1" dirty="0">
                <a:solidFill>
                  <a:srgbClr val="990000"/>
                </a:solidFill>
              </a:rPr>
              <a:t>К..ртофель, к..пуста, м..рковь, г..рох, ..гурец, пш..ница, см..родина, п..мидор.</a:t>
            </a:r>
          </a:p>
          <a:p>
            <a:pPr>
              <a:buFontTx/>
              <a:buNone/>
            </a:pPr>
            <a:endParaRPr lang="ru-RU" sz="2800" b="1" dirty="0">
              <a:solidFill>
                <a:srgbClr val="990000"/>
              </a:solidFill>
            </a:endParaRPr>
          </a:p>
          <a:p>
            <a:pPr>
              <a:buFontTx/>
              <a:buNone/>
            </a:pPr>
            <a:endParaRPr lang="ru-RU" dirty="0"/>
          </a:p>
        </p:txBody>
      </p:sp>
      <p:pic>
        <p:nvPicPr>
          <p:cNvPr id="77829" name="Picture 5" descr="1211-4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786190"/>
            <a:ext cx="1524000" cy="1524000"/>
          </a:xfrm>
          <a:prstGeom prst="rect">
            <a:avLst/>
          </a:prstGeom>
          <a:noFill/>
        </p:spPr>
      </p:pic>
      <p:pic>
        <p:nvPicPr>
          <p:cNvPr id="77830" name="Picture 6" descr="1222-9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3214686"/>
            <a:ext cx="1676400" cy="1676400"/>
          </a:xfrm>
          <a:prstGeom prst="rect">
            <a:avLst/>
          </a:prstGeom>
          <a:noFill/>
        </p:spPr>
      </p:pic>
      <p:pic>
        <p:nvPicPr>
          <p:cNvPr id="77831" name="Picture 7" descr="1122-2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3143248"/>
            <a:ext cx="1625600" cy="1625600"/>
          </a:xfrm>
          <a:prstGeom prst="rect">
            <a:avLst/>
          </a:prstGeom>
          <a:noFill/>
        </p:spPr>
      </p:pic>
      <p:pic>
        <p:nvPicPr>
          <p:cNvPr id="77832" name="Picture 8" descr="1211-5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32400" y="4813300"/>
            <a:ext cx="1676400" cy="1676400"/>
          </a:xfrm>
          <a:prstGeom prst="rect">
            <a:avLst/>
          </a:prstGeom>
          <a:noFill/>
        </p:spPr>
      </p:pic>
      <p:pic>
        <p:nvPicPr>
          <p:cNvPr id="77833" name="Picture 9" descr="1222-6_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4929198"/>
            <a:ext cx="1625600" cy="1625600"/>
          </a:xfrm>
          <a:prstGeom prst="rect">
            <a:avLst/>
          </a:prstGeom>
          <a:noFill/>
        </p:spPr>
      </p:pic>
      <p:pic>
        <p:nvPicPr>
          <p:cNvPr id="77834" name="Picture 10" descr="1222-7_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74900" y="4749800"/>
            <a:ext cx="1905000" cy="1905000"/>
          </a:xfrm>
          <a:prstGeom prst="rect">
            <a:avLst/>
          </a:prstGeom>
          <a:noFill/>
        </p:spPr>
      </p:pic>
      <p:pic>
        <p:nvPicPr>
          <p:cNvPr id="77835" name="Picture 11" descr="2115-0_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08300" y="3327400"/>
            <a:ext cx="2616200" cy="13081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Словарные слова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2387600" y="2640013"/>
            <a:ext cx="6032500" cy="2413000"/>
          </a:xfrm>
        </p:spPr>
        <p:txBody>
          <a:bodyPr/>
          <a:lstStyle/>
          <a:p>
            <a:pPr>
              <a:buFontTx/>
              <a:buNone/>
            </a:pPr>
            <a:r>
              <a:rPr lang="ru-RU" sz="3200" b="1" dirty="0">
                <a:solidFill>
                  <a:srgbClr val="990000"/>
                </a:solidFill>
              </a:rPr>
              <a:t>кАртофель, кАпуста, мОрковь, гОрох, Огурец, пшЕница, смОродина.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3" name="Picture 5" descr="1133-3_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7200" y="3924300"/>
            <a:ext cx="2362200" cy="2362200"/>
          </a:xfrm>
          <a:prstGeom prst="rect">
            <a:avLst/>
          </a:prstGeom>
          <a:noFill/>
        </p:spPr>
      </p:pic>
      <p:pic>
        <p:nvPicPr>
          <p:cNvPr id="89094" name="Picture 6" descr="1500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02100" y="0"/>
            <a:ext cx="5041900" cy="6858000"/>
          </a:xfrm>
          <a:prstGeom prst="rect">
            <a:avLst/>
          </a:prstGeom>
          <a:noFill/>
        </p:spPr>
      </p:pic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736600" y="203200"/>
            <a:ext cx="35814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Творческое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 задание.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5245100" y="2919413"/>
            <a:ext cx="3454400" cy="3302000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r>
              <a:rPr lang="ru-RU" b="1" dirty="0">
                <a:solidFill>
                  <a:schemeClr val="bg1"/>
                </a:solidFill>
              </a:rPr>
              <a:t>Добавь последнюю строчку.</a:t>
            </a:r>
          </a:p>
          <a:p>
            <a:pPr>
              <a:buFontTx/>
              <a:buNone/>
            </a:pPr>
            <a:r>
              <a:rPr lang="ru-RU" b="1" dirty="0">
                <a:solidFill>
                  <a:schemeClr val="bg1"/>
                </a:solidFill>
              </a:rPr>
              <a:t>Листопад,</a:t>
            </a:r>
          </a:p>
          <a:p>
            <a:pPr>
              <a:buFontTx/>
              <a:buNone/>
            </a:pPr>
            <a:r>
              <a:rPr lang="ru-RU" b="1" dirty="0">
                <a:solidFill>
                  <a:schemeClr val="bg1"/>
                </a:solidFill>
              </a:rPr>
              <a:t>Листопад –</a:t>
            </a:r>
          </a:p>
          <a:p>
            <a:pPr>
              <a:buFontTx/>
              <a:buNone/>
            </a:pPr>
            <a:r>
              <a:rPr lang="ru-RU" b="1" dirty="0">
                <a:solidFill>
                  <a:schemeClr val="bg1"/>
                </a:solidFill>
              </a:rPr>
              <a:t>Пенится тропинка,</a:t>
            </a:r>
          </a:p>
          <a:p>
            <a:pPr>
              <a:buFontTx/>
              <a:buNone/>
            </a:pPr>
            <a:r>
              <a:rPr lang="ru-RU" b="1" dirty="0">
                <a:solidFill>
                  <a:schemeClr val="bg1"/>
                </a:solidFill>
              </a:rPr>
              <a:t>И…</a:t>
            </a:r>
          </a:p>
        </p:txBody>
      </p:sp>
      <p:pic>
        <p:nvPicPr>
          <p:cNvPr id="89095" name="Picture 7" descr="1133-4_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4200" y="16510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8"/>
            <a:ext cx="7772400" cy="78581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План работы со слабоуспевающими учащимися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285860"/>
            <a:ext cx="9144000" cy="5572140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000" b="1" dirty="0" smtClean="0">
                <a:solidFill>
                  <a:srgbClr val="002060"/>
                </a:solidFill>
              </a:rPr>
              <a:t>1.Проведение контрольного среза знаний учащихся класса по основным разделам учебного материала предыдущих лет обучения. Цель: определение фактического уровня знаний детей; выявление в знаниях учеников пробелов, которые требуют быстрой ликвидации.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2.Установление причин неуспеваемости учащихся через встречи с родителями, беседы со школьными специалистами: классным руководителем, психологом, врачом, логопедом и обязательно с самим ребенком.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3. Составление индивидуального плана работы по ликвидации пробелов в знаниях отстающего ученика на текущую четверть	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4.Далее корректировать по мере необходимости. Использование дифференцированного подхода при организации самостоятельной работы на уроке. Включение посильных индивидуальных заданий в течение учебного года.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5. Ведение тематического учета знаний слабоуспевающих учащихся класса	в  течение учебного года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6. Организация индивидуальной работы со слабым учеником в течение учебного года.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357167"/>
            <a:ext cx="7729565" cy="2214577"/>
          </a:xfrm>
        </p:spPr>
        <p:txBody>
          <a:bodyPr>
            <a:noAutofit/>
          </a:bodyPr>
          <a:lstStyle/>
          <a:p>
            <a:pPr algn="ctr"/>
            <a:r>
              <a:rPr lang="ru-RU" sz="4000" i="1" dirty="0"/>
              <a:t>Составить предложение. Найти и подчеркнуть его главные члены. Полученные предложения записать в тетрадь.</a:t>
            </a:r>
          </a:p>
        </p:txBody>
      </p:sp>
      <p:pic>
        <p:nvPicPr>
          <p:cNvPr id="81924" name="Picture 4" descr="1121-3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6836">
            <a:off x="4822825" y="3757613"/>
            <a:ext cx="2282825" cy="2282825"/>
          </a:xfrm>
          <a:prstGeom prst="rect">
            <a:avLst/>
          </a:prstGeom>
          <a:noFill/>
        </p:spPr>
      </p:pic>
      <p:pic>
        <p:nvPicPr>
          <p:cNvPr id="81925" name="Picture 5" descr="1334-2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7800" y="3124200"/>
            <a:ext cx="1739900" cy="17399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Главные члены предложения.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763713"/>
            <a:ext cx="8429684" cy="2032000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800" dirty="0"/>
              <a:t> </a:t>
            </a:r>
            <a:r>
              <a:rPr lang="ru-RU" sz="2800" b="1" dirty="0">
                <a:solidFill>
                  <a:srgbClr val="006666"/>
                </a:solidFill>
              </a:rPr>
              <a:t>Главный член предложения, который называет то, о ком или о чем говорится в предложении. Оно выражается чаще всего именем существительным, реже – другими частями речи .Подлежащее подчеркивается одной чертой</a:t>
            </a:r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3136900" y="1155700"/>
            <a:ext cx="41783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ru-RU" sz="2400" b="1" dirty="0">
                <a:latin typeface="Tahoma" pitchFamily="34" charset="0"/>
              </a:rPr>
              <a:t>Подлежащее </a:t>
            </a:r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3302000" y="3873500"/>
            <a:ext cx="41783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ru-RU" sz="2400" b="1" dirty="0">
                <a:latin typeface="Tahoma" pitchFamily="34" charset="0"/>
              </a:rPr>
              <a:t>Сказуемое</a:t>
            </a:r>
          </a:p>
        </p:txBody>
      </p:sp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214282" y="4610100"/>
            <a:ext cx="8572560" cy="164352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sz="2800" b="1" i="0" dirty="0">
                <a:solidFill>
                  <a:srgbClr val="006666"/>
                </a:solidFill>
              </a:rPr>
              <a:t>Главный член предложения, который связан с подлежащим и называет то, что совершает предмет, его состояние, каков он. Подчеркивается двумя чертами</a:t>
            </a:r>
            <a:endParaRPr lang="ru-RU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3" grpId="0"/>
      <p:bldP spid="8090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Ответы 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395413"/>
            <a:ext cx="7010400" cy="5083175"/>
          </a:xfrm>
        </p:spPr>
        <p:txBody>
          <a:bodyPr/>
          <a:lstStyle/>
          <a:p>
            <a:pPr>
              <a:buFontTx/>
              <a:buNone/>
            </a:pPr>
            <a:r>
              <a:rPr lang="ru-RU" i="1" dirty="0"/>
              <a:t>Наступила осень.</a:t>
            </a:r>
          </a:p>
          <a:p>
            <a:pPr>
              <a:buFontTx/>
              <a:buNone/>
            </a:pPr>
            <a:r>
              <a:rPr lang="ru-RU" i="1" dirty="0"/>
              <a:t>Льет дождь.</a:t>
            </a:r>
          </a:p>
          <a:p>
            <a:pPr>
              <a:buFontTx/>
              <a:buNone/>
            </a:pPr>
            <a:r>
              <a:rPr lang="ru-RU" i="1" dirty="0"/>
              <a:t>Опадают листья.</a:t>
            </a:r>
          </a:p>
          <a:p>
            <a:pPr>
              <a:lnSpc>
                <a:spcPct val="85000"/>
              </a:lnSpc>
              <a:buFontTx/>
              <a:buNone/>
            </a:pPr>
            <a:r>
              <a:rPr lang="ru-RU" b="1" i="1" dirty="0"/>
              <a:t>Наступила </a:t>
            </a:r>
            <a:r>
              <a:rPr lang="ru-RU" b="1" i="1" u="sng" dirty="0"/>
              <a:t>осень.</a:t>
            </a:r>
          </a:p>
          <a:p>
            <a:pPr>
              <a:lnSpc>
                <a:spcPct val="85000"/>
              </a:lnSpc>
              <a:buFontTx/>
              <a:buNone/>
            </a:pPr>
            <a:endParaRPr lang="ru-RU" b="1" i="1" u="sng" dirty="0"/>
          </a:p>
          <a:p>
            <a:pPr>
              <a:lnSpc>
                <a:spcPct val="85000"/>
              </a:lnSpc>
              <a:buFontTx/>
              <a:buNone/>
            </a:pPr>
            <a:r>
              <a:rPr lang="ru-RU" b="1" i="1" dirty="0"/>
              <a:t>Льет  </a:t>
            </a:r>
            <a:r>
              <a:rPr lang="ru-RU" b="1" i="1" u="sng" dirty="0"/>
              <a:t>дождь.</a:t>
            </a:r>
          </a:p>
          <a:p>
            <a:pPr>
              <a:lnSpc>
                <a:spcPct val="85000"/>
              </a:lnSpc>
              <a:buFontTx/>
              <a:buNone/>
            </a:pPr>
            <a:endParaRPr lang="ru-RU" b="1" i="1" u="sng" dirty="0"/>
          </a:p>
          <a:p>
            <a:pPr>
              <a:lnSpc>
                <a:spcPct val="85000"/>
              </a:lnSpc>
              <a:buFontTx/>
              <a:buNone/>
            </a:pPr>
            <a:r>
              <a:rPr lang="ru-RU" b="1" i="1" dirty="0"/>
              <a:t>Опадают </a:t>
            </a:r>
            <a:r>
              <a:rPr lang="ru-RU" b="1" i="1" u="sng" dirty="0"/>
              <a:t>листья.</a:t>
            </a:r>
          </a:p>
          <a:p>
            <a:pPr>
              <a:lnSpc>
                <a:spcPct val="85000"/>
              </a:lnSpc>
              <a:buFontTx/>
              <a:buNone/>
            </a:pPr>
            <a:endParaRPr lang="ru-RU" b="1" i="1" u="sng" dirty="0"/>
          </a:p>
        </p:txBody>
      </p:sp>
      <p:sp>
        <p:nvSpPr>
          <p:cNvPr id="82948" name="Line 4"/>
          <p:cNvSpPr>
            <a:spLocks noChangeShapeType="1"/>
          </p:cNvSpPr>
          <p:nvPr/>
        </p:nvSpPr>
        <p:spPr bwMode="auto">
          <a:xfrm>
            <a:off x="1816100" y="3509963"/>
            <a:ext cx="1519238" cy="0"/>
          </a:xfrm>
          <a:prstGeom prst="lin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82955" name="Line 11"/>
          <p:cNvSpPr>
            <a:spLocks noChangeShapeType="1"/>
          </p:cNvSpPr>
          <p:nvPr/>
        </p:nvSpPr>
        <p:spPr bwMode="auto">
          <a:xfrm>
            <a:off x="1868488" y="3509963"/>
            <a:ext cx="1493837" cy="0"/>
          </a:xfrm>
          <a:prstGeom prst="lin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82956" name="Line 12"/>
          <p:cNvSpPr>
            <a:spLocks noChangeShapeType="1"/>
          </p:cNvSpPr>
          <p:nvPr/>
        </p:nvSpPr>
        <p:spPr bwMode="auto">
          <a:xfrm>
            <a:off x="1841500" y="4572000"/>
            <a:ext cx="754063" cy="12700"/>
          </a:xfrm>
          <a:prstGeom prst="lin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82957" name="Line 13"/>
          <p:cNvSpPr>
            <a:spLocks noChangeShapeType="1"/>
          </p:cNvSpPr>
          <p:nvPr/>
        </p:nvSpPr>
        <p:spPr bwMode="auto">
          <a:xfrm flipV="1">
            <a:off x="1828800" y="5702300"/>
            <a:ext cx="1331913" cy="12700"/>
          </a:xfrm>
          <a:prstGeom prst="lin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82963" name="Picture 19" descr="1133-2_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0700" y="4432300"/>
            <a:ext cx="1905000" cy="1905000"/>
          </a:xfrm>
          <a:prstGeom prst="rect">
            <a:avLst/>
          </a:prstGeom>
          <a:noFill/>
        </p:spPr>
      </p:pic>
      <p:sp>
        <p:nvSpPr>
          <p:cNvPr id="230424" name="Line 24"/>
          <p:cNvSpPr>
            <a:spLocks noChangeShapeType="1"/>
          </p:cNvSpPr>
          <p:nvPr/>
        </p:nvSpPr>
        <p:spPr bwMode="auto">
          <a:xfrm>
            <a:off x="1752600" y="4602163"/>
            <a:ext cx="9874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" name="Line 24"/>
          <p:cNvSpPr>
            <a:spLocks noChangeShapeType="1"/>
          </p:cNvSpPr>
          <p:nvPr/>
        </p:nvSpPr>
        <p:spPr bwMode="auto">
          <a:xfrm flipV="1">
            <a:off x="1771650" y="4532313"/>
            <a:ext cx="974725" cy="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3" name="Line 24"/>
          <p:cNvSpPr>
            <a:spLocks noChangeShapeType="1"/>
          </p:cNvSpPr>
          <p:nvPr/>
        </p:nvSpPr>
        <p:spPr bwMode="auto">
          <a:xfrm>
            <a:off x="1828800" y="3471863"/>
            <a:ext cx="1673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" name="Line 24"/>
          <p:cNvSpPr>
            <a:spLocks noChangeShapeType="1"/>
          </p:cNvSpPr>
          <p:nvPr/>
        </p:nvSpPr>
        <p:spPr bwMode="auto">
          <a:xfrm>
            <a:off x="1841500" y="3598863"/>
            <a:ext cx="16478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5" name="Line 24"/>
          <p:cNvSpPr>
            <a:spLocks noChangeShapeType="1"/>
          </p:cNvSpPr>
          <p:nvPr/>
        </p:nvSpPr>
        <p:spPr bwMode="auto">
          <a:xfrm>
            <a:off x="1943100" y="5414963"/>
            <a:ext cx="13684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6" name="Line 24"/>
          <p:cNvSpPr>
            <a:spLocks noChangeShapeType="1"/>
          </p:cNvSpPr>
          <p:nvPr/>
        </p:nvSpPr>
        <p:spPr bwMode="auto">
          <a:xfrm>
            <a:off x="1955800" y="5541963"/>
            <a:ext cx="13684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24" grpId="0" animBg="1"/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3" y="5373688"/>
            <a:ext cx="158273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5373688"/>
            <a:ext cx="158591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5373688"/>
            <a:ext cx="15843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4313" y="5373688"/>
            <a:ext cx="158273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5300663"/>
            <a:ext cx="158591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90" name="Rectangle 22"/>
          <p:cNvSpPr>
            <a:spLocks noChangeArrowheads="1"/>
          </p:cNvSpPr>
          <p:nvPr/>
        </p:nvSpPr>
        <p:spPr bwMode="auto">
          <a:xfrm>
            <a:off x="539750" y="4868863"/>
            <a:ext cx="7493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sz="8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2341563" y="4868863"/>
            <a:ext cx="7493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5</a:t>
            </a:r>
          </a:p>
        </p:txBody>
      </p:sp>
      <p:sp>
        <p:nvSpPr>
          <p:cNvPr id="7192" name="Rectangle 24"/>
          <p:cNvSpPr>
            <a:spLocks noChangeArrowheads="1"/>
          </p:cNvSpPr>
          <p:nvPr/>
        </p:nvSpPr>
        <p:spPr bwMode="auto">
          <a:xfrm>
            <a:off x="4068763" y="4868863"/>
            <a:ext cx="7493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6</a:t>
            </a:r>
          </a:p>
        </p:txBody>
      </p:sp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5867400" y="4868863"/>
            <a:ext cx="7493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7</a:t>
            </a:r>
          </a:p>
        </p:txBody>
      </p:sp>
      <p:sp>
        <p:nvSpPr>
          <p:cNvPr id="7194" name="Rectangle 26"/>
          <p:cNvSpPr>
            <a:spLocks noChangeArrowheads="1"/>
          </p:cNvSpPr>
          <p:nvPr/>
        </p:nvSpPr>
        <p:spPr bwMode="auto">
          <a:xfrm>
            <a:off x="7596188" y="4797425"/>
            <a:ext cx="7493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8</a:t>
            </a:r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323850" y="0"/>
            <a:ext cx="14779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5+3</a:t>
            </a:r>
          </a:p>
        </p:txBody>
      </p:sp>
      <p:sp>
        <p:nvSpPr>
          <p:cNvPr id="8218" name="Rectangle 26"/>
          <p:cNvSpPr>
            <a:spLocks noChangeArrowheads="1"/>
          </p:cNvSpPr>
          <p:nvPr/>
        </p:nvSpPr>
        <p:spPr bwMode="auto">
          <a:xfrm>
            <a:off x="2771775" y="0"/>
            <a:ext cx="14747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3+4</a:t>
            </a:r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4932363" y="0"/>
            <a:ext cx="14763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2+1</a:t>
            </a:r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7308850" y="0"/>
            <a:ext cx="14779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4+2</a:t>
            </a:r>
          </a:p>
        </p:txBody>
      </p:sp>
      <p:pic>
        <p:nvPicPr>
          <p:cNvPr id="8222" name="Picture 22" descr="ЗАЯЦ НА ШАРАХ"/>
          <p:cNvPicPr>
            <a:picLocks noChangeAspect="1" noChangeArrowheads="1"/>
          </p:cNvPicPr>
          <p:nvPr/>
        </p:nvPicPr>
        <p:blipFill>
          <a:blip r:embed="rId3"/>
          <a:srcRect r="34840"/>
          <a:stretch>
            <a:fillRect/>
          </a:stretch>
        </p:blipFill>
        <p:spPr bwMode="auto">
          <a:xfrm>
            <a:off x="323850" y="765175"/>
            <a:ext cx="16541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3" name="Picture 22" descr="ЗАЯЦ НА ШАРАХ"/>
          <p:cNvPicPr>
            <a:picLocks noChangeAspect="1" noChangeArrowheads="1"/>
          </p:cNvPicPr>
          <p:nvPr/>
        </p:nvPicPr>
        <p:blipFill>
          <a:blip r:embed="rId3"/>
          <a:srcRect r="34840"/>
          <a:stretch>
            <a:fillRect/>
          </a:stretch>
        </p:blipFill>
        <p:spPr bwMode="auto">
          <a:xfrm>
            <a:off x="2627313" y="836613"/>
            <a:ext cx="16541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4" name="Picture 22" descr="ЗАЯЦ НА ШАРАХ"/>
          <p:cNvPicPr>
            <a:picLocks noChangeAspect="1" noChangeArrowheads="1"/>
          </p:cNvPicPr>
          <p:nvPr/>
        </p:nvPicPr>
        <p:blipFill>
          <a:blip r:embed="rId3"/>
          <a:srcRect r="34840"/>
          <a:stretch>
            <a:fillRect/>
          </a:stretch>
        </p:blipFill>
        <p:spPr bwMode="auto">
          <a:xfrm>
            <a:off x="4859338" y="908050"/>
            <a:ext cx="16541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5" name="Picture 22" descr="ЗАЯЦ НА ШАРАХ"/>
          <p:cNvPicPr>
            <a:picLocks noChangeAspect="1" noChangeArrowheads="1"/>
          </p:cNvPicPr>
          <p:nvPr/>
        </p:nvPicPr>
        <p:blipFill>
          <a:blip r:embed="rId3"/>
          <a:srcRect r="34840"/>
          <a:stretch>
            <a:fillRect/>
          </a:stretch>
        </p:blipFill>
        <p:spPr bwMode="auto">
          <a:xfrm>
            <a:off x="7308850" y="908050"/>
            <a:ext cx="16541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26" name="AutoShape 3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243888" y="6380163"/>
            <a:ext cx="719137" cy="477837"/>
          </a:xfrm>
          <a:prstGeom prst="rightArrow">
            <a:avLst>
              <a:gd name="adj1" fmla="val 50000"/>
              <a:gd name="adj2" fmla="val 3762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5.4823E-7 L 0.8033 0.47213 " pathEditMode="relative" ptsTypes="AA">
                                      <p:cBhvr>
                                        <p:cTn id="6" dur="20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27018E-6 L 0.27187 0.498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" y="2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42 0.07888 L -0.40556 0.4880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" y="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25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7308850" y="4941888"/>
            <a:ext cx="2063750" cy="1808162"/>
            <a:chOff x="3936" y="96"/>
            <a:chExt cx="2100" cy="1728"/>
          </a:xfrm>
        </p:grpSpPr>
        <p:pic>
          <p:nvPicPr>
            <p:cNvPr id="59397" name="Picture 14" descr="7ed06faabaabt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6000"/>
            </a:blip>
            <a:srcRect l="4572" b="6073"/>
            <a:stretch>
              <a:fillRect/>
            </a:stretch>
          </p:blipFill>
          <p:spPr bwMode="auto">
            <a:xfrm>
              <a:off x="4032" y="96"/>
              <a:ext cx="2004" cy="1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3926" y="1055"/>
              <a:ext cx="578" cy="767"/>
              <a:chOff x="3886" y="1097"/>
              <a:chExt cx="774" cy="919"/>
            </a:xfrm>
          </p:grpSpPr>
          <p:sp>
            <p:nvSpPr>
              <p:cNvPr id="59399" name="AutoShape 16"/>
              <p:cNvSpPr>
                <a:spLocks noChangeArrowheads="1"/>
              </p:cNvSpPr>
              <p:nvPr/>
            </p:nvSpPr>
            <p:spPr bwMode="auto">
              <a:xfrm>
                <a:off x="3888" y="1440"/>
                <a:ext cx="765" cy="576"/>
              </a:xfrm>
              <a:custGeom>
                <a:avLst/>
                <a:gdLst>
                  <a:gd name="T0" fmla="*/ 1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89 w 21600"/>
                  <a:gd name="T13" fmla="*/ 4500 h 21600"/>
                  <a:gd name="T14" fmla="*/ 17111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26C2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59400" name="Oval 17"/>
              <p:cNvSpPr>
                <a:spLocks noChangeArrowheads="1"/>
              </p:cNvSpPr>
              <p:nvPr/>
            </p:nvSpPr>
            <p:spPr bwMode="auto">
              <a:xfrm rot="16228259" flipV="1">
                <a:off x="4099" y="1085"/>
                <a:ext cx="348" cy="769"/>
              </a:xfrm>
              <a:prstGeom prst="ellipse">
                <a:avLst/>
              </a:prstGeom>
              <a:solidFill>
                <a:srgbClr val="F7C59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59401" name="Freeform 18"/>
              <p:cNvSpPr>
                <a:spLocks/>
              </p:cNvSpPr>
              <p:nvPr/>
            </p:nvSpPr>
            <p:spPr bwMode="auto">
              <a:xfrm>
                <a:off x="3886" y="1097"/>
                <a:ext cx="484" cy="393"/>
              </a:xfrm>
              <a:custGeom>
                <a:avLst/>
                <a:gdLst>
                  <a:gd name="T0" fmla="*/ 0 w 484"/>
                  <a:gd name="T1" fmla="*/ 393 h 393"/>
                  <a:gd name="T2" fmla="*/ 55 w 484"/>
                  <a:gd name="T3" fmla="*/ 201 h 393"/>
                  <a:gd name="T4" fmla="*/ 347 w 484"/>
                  <a:gd name="T5" fmla="*/ 0 h 393"/>
                  <a:gd name="T6" fmla="*/ 484 w 484"/>
                  <a:gd name="T7" fmla="*/ 28 h 3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4"/>
                  <a:gd name="T13" fmla="*/ 0 h 393"/>
                  <a:gd name="T14" fmla="*/ 484 w 484"/>
                  <a:gd name="T15" fmla="*/ 393 h 3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4" h="393">
                    <a:moveTo>
                      <a:pt x="0" y="393"/>
                    </a:moveTo>
                    <a:cubicBezTo>
                      <a:pt x="8" y="324"/>
                      <a:pt x="16" y="259"/>
                      <a:pt x="55" y="201"/>
                    </a:cubicBezTo>
                    <a:cubicBezTo>
                      <a:pt x="101" y="64"/>
                      <a:pt x="213" y="17"/>
                      <a:pt x="347" y="0"/>
                    </a:cubicBezTo>
                    <a:cubicBezTo>
                      <a:pt x="405" y="6"/>
                      <a:pt x="438" y="2"/>
                      <a:pt x="484" y="2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59402" name="Freeform 19"/>
              <p:cNvSpPr>
                <a:spLocks/>
              </p:cNvSpPr>
              <p:nvPr/>
            </p:nvSpPr>
            <p:spPr bwMode="auto">
              <a:xfrm flipH="1">
                <a:off x="4176" y="1104"/>
                <a:ext cx="484" cy="393"/>
              </a:xfrm>
              <a:custGeom>
                <a:avLst/>
                <a:gdLst>
                  <a:gd name="T0" fmla="*/ 0 w 484"/>
                  <a:gd name="T1" fmla="*/ 393 h 393"/>
                  <a:gd name="T2" fmla="*/ 55 w 484"/>
                  <a:gd name="T3" fmla="*/ 201 h 393"/>
                  <a:gd name="T4" fmla="*/ 347 w 484"/>
                  <a:gd name="T5" fmla="*/ 0 h 393"/>
                  <a:gd name="T6" fmla="*/ 484 w 484"/>
                  <a:gd name="T7" fmla="*/ 28 h 3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4"/>
                  <a:gd name="T13" fmla="*/ 0 h 393"/>
                  <a:gd name="T14" fmla="*/ 484 w 484"/>
                  <a:gd name="T15" fmla="*/ 393 h 3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4" h="393">
                    <a:moveTo>
                      <a:pt x="0" y="393"/>
                    </a:moveTo>
                    <a:cubicBezTo>
                      <a:pt x="8" y="324"/>
                      <a:pt x="16" y="259"/>
                      <a:pt x="55" y="201"/>
                    </a:cubicBezTo>
                    <a:cubicBezTo>
                      <a:pt x="101" y="64"/>
                      <a:pt x="213" y="17"/>
                      <a:pt x="347" y="0"/>
                    </a:cubicBezTo>
                    <a:cubicBezTo>
                      <a:pt x="405" y="6"/>
                      <a:pt x="438" y="2"/>
                      <a:pt x="484" y="2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</p:grpSp>
      </p:grpSp>
      <p:sp>
        <p:nvSpPr>
          <p:cNvPr id="59406" name="Rectangle 14"/>
          <p:cNvSpPr>
            <a:spLocks noChangeArrowheads="1"/>
          </p:cNvSpPr>
          <p:nvPr/>
        </p:nvSpPr>
        <p:spPr bwMode="auto">
          <a:xfrm>
            <a:off x="3276600" y="1052513"/>
            <a:ext cx="14763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1+6</a:t>
            </a:r>
          </a:p>
        </p:txBody>
      </p:sp>
      <p:sp>
        <p:nvSpPr>
          <p:cNvPr id="59407" name="Rectangle 15"/>
          <p:cNvSpPr>
            <a:spLocks noChangeArrowheads="1"/>
          </p:cNvSpPr>
          <p:nvPr/>
        </p:nvSpPr>
        <p:spPr bwMode="auto">
          <a:xfrm>
            <a:off x="6443663" y="2060575"/>
            <a:ext cx="14763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5+2</a:t>
            </a:r>
          </a:p>
        </p:txBody>
      </p:sp>
      <p:sp>
        <p:nvSpPr>
          <p:cNvPr id="59408" name="Rectangle 16"/>
          <p:cNvSpPr>
            <a:spLocks noChangeArrowheads="1"/>
          </p:cNvSpPr>
          <p:nvPr/>
        </p:nvSpPr>
        <p:spPr bwMode="auto">
          <a:xfrm>
            <a:off x="4427538" y="3429000"/>
            <a:ext cx="12858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7-4</a:t>
            </a:r>
          </a:p>
        </p:txBody>
      </p:sp>
      <p:sp>
        <p:nvSpPr>
          <p:cNvPr id="59409" name="Rectangle 17"/>
          <p:cNvSpPr>
            <a:spLocks noChangeArrowheads="1"/>
          </p:cNvSpPr>
          <p:nvPr/>
        </p:nvSpPr>
        <p:spPr bwMode="auto">
          <a:xfrm>
            <a:off x="3059113" y="5157788"/>
            <a:ext cx="12858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9-3</a:t>
            </a:r>
          </a:p>
        </p:txBody>
      </p:sp>
      <p:sp>
        <p:nvSpPr>
          <p:cNvPr id="59410" name="Rectangle 18"/>
          <p:cNvSpPr>
            <a:spLocks noChangeArrowheads="1"/>
          </p:cNvSpPr>
          <p:nvPr/>
        </p:nvSpPr>
        <p:spPr bwMode="auto">
          <a:xfrm>
            <a:off x="1258888" y="3284538"/>
            <a:ext cx="14763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4+3</a:t>
            </a:r>
          </a:p>
        </p:txBody>
      </p:sp>
      <p:sp>
        <p:nvSpPr>
          <p:cNvPr id="59412" name="Rectangle 20"/>
          <p:cNvSpPr>
            <a:spLocks noChangeArrowheads="1"/>
          </p:cNvSpPr>
          <p:nvPr/>
        </p:nvSpPr>
        <p:spPr bwMode="auto">
          <a:xfrm>
            <a:off x="179388" y="188913"/>
            <a:ext cx="10318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</a:t>
            </a:r>
          </a:p>
        </p:txBody>
      </p:sp>
      <p:sp>
        <p:nvSpPr>
          <p:cNvPr id="59413" name="AutoShap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243888" y="6380163"/>
            <a:ext cx="719137" cy="477837"/>
          </a:xfrm>
          <a:prstGeom prst="rightArrow">
            <a:avLst>
              <a:gd name="adj1" fmla="val 50000"/>
              <a:gd name="adj2" fmla="val 3762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94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59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40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94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59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40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9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59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40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9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59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4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94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59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406"/>
                  </p:tgtEl>
                </p:cond>
              </p:nextCondLst>
            </p:seq>
          </p:childTnLst>
        </p:cTn>
      </p:par>
    </p:tnLst>
    <p:bldLst>
      <p:bldP spid="5940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0"/>
            <a:ext cx="885828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714488"/>
            <a:ext cx="9144000" cy="4857784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500173"/>
          <a:ext cx="8858280" cy="2243328"/>
        </p:xfrm>
        <a:graphic>
          <a:graphicData uri="http://schemas.openxmlformats.org/drawingml/2006/table">
            <a:tbl>
              <a:tblPr/>
              <a:tblGrid>
                <a:gridCol w="8858280"/>
              </a:tblGrid>
              <a:tr h="19288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Карточка №1</a:t>
                      </a: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. Чем питаются зимой заяц,  белка?  </a:t>
                      </a:r>
                      <a:r>
                        <a:rPr lang="ru-RU" sz="3200" dirty="0" smtClean="0">
                          <a:latin typeface="Times New Roman"/>
                          <a:ea typeface="Times New Roman"/>
                          <a:cs typeface="Times New Roman"/>
                        </a:rPr>
                        <a:t>Как лиса </a:t>
                      </a: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выслеживает добычу?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32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Почему </a:t>
                      </a: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к зиме медведь накапливает жир, белка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3200" dirty="0" smtClean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запасает корм, а лиса и заяц - нет?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3953002"/>
          <a:ext cx="4929190" cy="2944368"/>
        </p:xfrm>
        <a:graphic>
          <a:graphicData uri="http://schemas.openxmlformats.org/drawingml/2006/table">
            <a:tbl>
              <a:tblPr/>
              <a:tblGrid>
                <a:gridCol w="4929190"/>
              </a:tblGrid>
              <a:tr h="26192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Карточка №2.</a:t>
                      </a: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 Сравни, как живут зимой домашние и дикие </a:t>
                      </a:r>
                      <a:r>
                        <a:rPr lang="ru-RU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животные. Чем</a:t>
                      </a:r>
                      <a:r>
                        <a:rPr lang="ru-RU" sz="2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отличается  </a:t>
                      </a: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жизнь домашних от жизни </a:t>
                      </a:r>
                      <a:r>
                        <a:rPr lang="ru-RU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диких  </a:t>
                      </a: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животных зимой?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72066" y="4000504"/>
          <a:ext cx="3857652" cy="2667954"/>
        </p:xfrm>
        <a:graphic>
          <a:graphicData uri="http://schemas.openxmlformats.org/drawingml/2006/table">
            <a:tbl>
              <a:tblPr/>
              <a:tblGrid>
                <a:gridCol w="3857652"/>
              </a:tblGrid>
              <a:tr h="2667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Карточка №3.</a:t>
                      </a: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  Почему люди разводят домашних животных и так </a:t>
                      </a:r>
                      <a:r>
                        <a:rPr lang="ru-RU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заботливо к ним относятся?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135421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Карточки к урокам окружающего мира.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класс. Тема: «Животные зимой».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44000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Творческое задание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16000" b="1" dirty="0" smtClean="0"/>
              <a:t>Изобразите на рисунке времена года</a:t>
            </a:r>
          </a:p>
          <a:p>
            <a:pPr>
              <a:buFontTx/>
              <a:buNone/>
            </a:pPr>
            <a:r>
              <a:rPr lang="ru-RU" sz="16000" b="1" dirty="0" smtClean="0"/>
              <a:t>            зима весна лето осень</a:t>
            </a:r>
          </a:p>
          <a:p>
            <a:endParaRPr lang="ru-RU" sz="16000" b="1" dirty="0" smtClean="0"/>
          </a:p>
          <a:p>
            <a:r>
              <a:rPr lang="ru-RU" sz="16000" b="1" dirty="0" smtClean="0"/>
              <a:t>Воспроизведите звуки к рисунку</a:t>
            </a:r>
          </a:p>
          <a:p>
            <a:r>
              <a:rPr lang="ru-RU" sz="16000" b="1" dirty="0" smtClean="0"/>
              <a:t>Запишите как можно больше слов</a:t>
            </a:r>
          </a:p>
          <a:p>
            <a:r>
              <a:rPr lang="ru-RU" sz="16000" b="1" dirty="0" smtClean="0"/>
              <a:t>Попробуйте нарисовать короткий рассказ о времени года </a:t>
            </a:r>
          </a:p>
          <a:p>
            <a:pPr>
              <a:buFontTx/>
              <a:buNone/>
            </a:pPr>
            <a:r>
              <a:rPr lang="ru-RU" sz="16000" b="1" dirty="0" smtClean="0"/>
              <a:t>       </a:t>
            </a:r>
          </a:p>
          <a:p>
            <a:pPr>
              <a:buFontTx/>
              <a:buNone/>
            </a:pPr>
            <a:endParaRPr lang="ru-RU" sz="11100" dirty="0" smtClean="0"/>
          </a:p>
          <a:p>
            <a:pPr>
              <a:buFontTx/>
              <a:buNone/>
            </a:pPr>
            <a:r>
              <a:rPr lang="ru-RU" sz="11100" dirty="0" smtClean="0"/>
              <a:t>  </a:t>
            </a:r>
          </a:p>
          <a:p>
            <a:pPr>
              <a:buFontTx/>
              <a:buNone/>
            </a:pPr>
            <a:endParaRPr lang="ru-RU" dirty="0" smtClean="0"/>
          </a:p>
          <a:p>
            <a:pPr>
              <a:buFontTx/>
              <a:buNone/>
            </a:pPr>
            <a:endParaRPr lang="ru-RU" dirty="0" smtClean="0"/>
          </a:p>
          <a:p>
            <a:pPr>
              <a:buFontTx/>
              <a:buNone/>
            </a:pPr>
            <a:endParaRPr lang="ru-RU" dirty="0" smtClean="0"/>
          </a:p>
          <a:p>
            <a:pPr>
              <a:buFontTx/>
              <a:buNone/>
            </a:pPr>
            <a:endParaRPr lang="ru-RU" dirty="0" smtClean="0"/>
          </a:p>
          <a:p>
            <a:pPr>
              <a:buFontTx/>
              <a:buNone/>
            </a:pPr>
            <a:endParaRPr lang="ru-RU" dirty="0" smtClean="0"/>
          </a:p>
          <a:p>
            <a:pPr>
              <a:buFontTx/>
              <a:buNone/>
            </a:pPr>
            <a:r>
              <a:rPr lang="ru-RU" dirty="0" smtClean="0"/>
              <a:t>    </a:t>
            </a:r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857255"/>
          </a:xfrm>
        </p:spPr>
        <p:txBody>
          <a:bodyPr>
            <a:normAutofit/>
          </a:bodyPr>
          <a:lstStyle/>
          <a:p>
            <a:r>
              <a:rPr lang="ru-RU" b="1" dirty="0" smtClean="0"/>
              <a:t>Памятка для педагога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928670"/>
            <a:ext cx="8858280" cy="564360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1. Ф.И.О. ученика ______________________________________________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2. Класс _____________________________________________________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3. По каким предметам не успевает ______________________________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_________________________________________________________________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4. Поведение ученика __________________________________________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_________________________________________________________________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5. Причины, которые привели к плохой успеваемости _______________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_________________________________________________________________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6. Какие средства (дидактические, воспитательные, учебные, внеклассные, дополнительные занятия) используются в работе с учеником __________________________________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_________________________________________________________________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7. Кто привлечен к работе по преодолению неуспеваемости ученика __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_________________________________________________________________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8. Сколько времени длится эта работа ___________________________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9. Какие изменения наблюдаются, есть ли результаты работы </a:t>
            </a:r>
            <a:r>
              <a:rPr lang="ru-RU" sz="2000" dirty="0" smtClean="0">
                <a:solidFill>
                  <a:schemeClr val="tx1"/>
                </a:solidFill>
              </a:rPr>
              <a:t>_______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57150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Программа деятельности ученика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42984"/>
            <a:ext cx="9144000" cy="571501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1. Ученик обязан выполнять домашнее задание, своевременно представлять учителю на проверку письменные работы.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2. Ученик обязан работать в течение урока и выполнять все виды упражнений и заданий.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3. Ученик, пропустивший занятия (по уважительной или без уважительной причины), обязан самостоятельно изучить учебный материал. В случае затруднения он может обратиться к учителю за консультацией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642941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Памятка для родителей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142984"/>
            <a:ext cx="8715404" cy="5143536"/>
          </a:xfrm>
        </p:spPr>
        <p:txBody>
          <a:bodyPr>
            <a:normAutofit fontScale="77500" lnSpcReduction="20000"/>
          </a:bodyPr>
          <a:lstStyle/>
          <a:p>
            <a:r>
              <a:rPr lang="ru-RU" sz="4100" b="1" dirty="0" smtClean="0">
                <a:solidFill>
                  <a:srgbClr val="002060"/>
                </a:solidFill>
              </a:rPr>
              <a:t>Уважаемые родители!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Одна из главных проблем, которую приходится решать педагогам нашей школы, – это работа со слабоуспевающими учащимися. Речь идет о тех ребятах, которые имеют недостаточные учебные умения и навыки, а также низкий уровень памяти или у кого отсутствуют действенные мотивы учения. Некоторые пропускают по болезни и не проходят учебную программу. Чтобы данная категория школьников не перешла в разряд неуспевающих, необходима систематизированная работа с отстающими в учебе всех служб школы и родителей. Основой такой работы может стать нижеследующий документ.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Предлагаем Вашему вниманию </a:t>
            </a:r>
            <a:r>
              <a:rPr lang="ru-RU" sz="4100" b="1" dirty="0" smtClean="0">
                <a:solidFill>
                  <a:schemeClr val="tx1"/>
                </a:solidFill>
              </a:rPr>
              <a:t>программу действий со слабоуспевающими учащимися</a:t>
            </a:r>
            <a:r>
              <a:rPr lang="ru-RU" sz="4100" dirty="0" smtClean="0">
                <a:solidFill>
                  <a:schemeClr val="tx1"/>
                </a:solidFill>
              </a:rPr>
              <a:t>.</a:t>
            </a:r>
            <a:endParaRPr lang="ru-RU" sz="4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92869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Программа деятельности родителей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57298"/>
            <a:ext cx="9144000" cy="550070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1. Родители обязаны явиться в школу по требованию педагога или классного руководителя.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2. Родители обязаны контролировать выполнение домашнего задания учеником и его посещение ОУ.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3. Родители обязаны помогать ребенку в освоении пропущенного учебного материала путем самостоятельных занятий или консультаций с учителем-предметником в случае отсутствия ученика на уроках по болезни или другим уважительным причинам.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4. Родители имеют право посещать уроки, на которых учащийся показывает низкий результат.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5. Родители имеют право обращаться за помощью к классному руководителю, психологу, социальному педагогу, администрации ОУ.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6. В случае уклонения родителей от своих обязанностей на них и ребенка оформляются материалы для комиссии по делам несовершеннолетних и защите прав детей с целью принятия административных мер наказания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72400" cy="10001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Повышение работоспособности ученика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285860"/>
            <a:ext cx="9144000" cy="557214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Разнообразить виды деятельности.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Проветривать кабинет.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Проводить физминутки.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Всегда надо помнить о соблюдении принципа необходимости и достаточности.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Использовать разнообразные формы и жанры   урока: урок-игра, урок-спектакль, урок-путешествие,  урок-сказка, урок-концерт, урок-картина, урок- проект, конкурс, викторина и другие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000131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Повышение мотивации и интереса к учёбе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500174"/>
            <a:ext cx="9144000" cy="5357826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-Наглядно-иллюстративный материал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-Применение ИКТ, видео и музыкального сопровождения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-Разнообразие индивидуальных заданий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-Дидактические игры, проектная работа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-Работа в паре , в группе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-Индивидуальное консультирование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-Посильные домашние задания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-Контроль и поощрение учащегося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-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</TotalTime>
  <Words>1385</Words>
  <Application>Microsoft Office PowerPoint</Application>
  <PresentationFormat>Экран (4:3)</PresentationFormat>
  <Paragraphs>211</Paragraphs>
  <Slides>39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Система  работы со слабоуспевающими учащимися </vt:lpstr>
      <vt:lpstr>Система работы со слабоуспевающими  учащимися </vt:lpstr>
      <vt:lpstr>План работы со слабоуспевающими учащимися</vt:lpstr>
      <vt:lpstr>Памятка для педагога.</vt:lpstr>
      <vt:lpstr> Программа деятельности ученика</vt:lpstr>
      <vt:lpstr>Памятка для родителей</vt:lpstr>
      <vt:lpstr> Программа деятельности родителей</vt:lpstr>
      <vt:lpstr> Повышение работоспособности ученика  </vt:lpstr>
      <vt:lpstr>Повышение мотивации и интереса к учёбе</vt:lpstr>
      <vt:lpstr>Виды  работ   со   слабоуспевающими  учениками </vt:lpstr>
      <vt:lpstr> Упражнения, направленные на развитие мышления, памяти и внимания. </vt:lpstr>
      <vt:lpstr>Напиши непроизносимые согласные, безударные гласные и парные по глухости–звонкости согласные в словах</vt:lpstr>
      <vt:lpstr>Зачеркни лишнее слово, напиши пропущенные буквы</vt:lpstr>
      <vt:lpstr>Восстанови правило проверки непроизносимой согласной.</vt:lpstr>
      <vt:lpstr>Слайд 15</vt:lpstr>
      <vt:lpstr>Слайд 16</vt:lpstr>
      <vt:lpstr>Занимательные   задания</vt:lpstr>
      <vt:lpstr>Слайд 18</vt:lpstr>
      <vt:lpstr>Слайд 19</vt:lpstr>
      <vt:lpstr>Слайд 20</vt:lpstr>
      <vt:lpstr>Как вы думаете? </vt:lpstr>
      <vt:lpstr>Словарная работа</vt:lpstr>
      <vt:lpstr>Как изменилось настроение у всех героев сказки? Каким оно стало?</vt:lpstr>
      <vt:lpstr>Слайд 24</vt:lpstr>
      <vt:lpstr>Составьте пословицу</vt:lpstr>
      <vt:lpstr>Вставьте пропущенные буквы.</vt:lpstr>
      <vt:lpstr>Словарные слова</vt:lpstr>
      <vt:lpstr>Слайд 28</vt:lpstr>
      <vt:lpstr>Творческое  задание.</vt:lpstr>
      <vt:lpstr>Составить предложение. Найти и подчеркнуть его главные члены. Полученные предложения записать в тетрадь.</vt:lpstr>
      <vt:lpstr>Главные члены предложения.</vt:lpstr>
      <vt:lpstr>Ответы </vt:lpstr>
      <vt:lpstr>Слайд 33</vt:lpstr>
      <vt:lpstr>Слайд 34</vt:lpstr>
      <vt:lpstr>Слайд 35</vt:lpstr>
      <vt:lpstr>Слайд 36</vt:lpstr>
      <vt:lpstr>Слайд 37</vt:lpstr>
      <vt:lpstr>Творческое задание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Формы работы со слабо успевающими. Мельникова Елена Георгиевна</dc:title>
  <dc:creator>Елена</dc:creator>
  <cp:lastModifiedBy>Елена</cp:lastModifiedBy>
  <cp:revision>55</cp:revision>
  <dcterms:created xsi:type="dcterms:W3CDTF">2011-10-30T13:39:46Z</dcterms:created>
  <dcterms:modified xsi:type="dcterms:W3CDTF">2011-11-01T15:37:05Z</dcterms:modified>
</cp:coreProperties>
</file>